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345" r:id="rId3"/>
    <p:sldId id="268" r:id="rId4"/>
    <p:sldId id="288" r:id="rId5"/>
    <p:sldId id="352" r:id="rId6"/>
    <p:sldId id="346" r:id="rId7"/>
    <p:sldId id="359" r:id="rId8"/>
    <p:sldId id="290" r:id="rId9"/>
    <p:sldId id="321" r:id="rId10"/>
    <p:sldId id="348" r:id="rId11"/>
    <p:sldId id="354" r:id="rId12"/>
    <p:sldId id="360" r:id="rId13"/>
    <p:sldId id="364" r:id="rId14"/>
    <p:sldId id="365" r:id="rId15"/>
    <p:sldId id="368" r:id="rId16"/>
    <p:sldId id="366" r:id="rId17"/>
    <p:sldId id="367" r:id="rId18"/>
    <p:sldId id="369" r:id="rId19"/>
    <p:sldId id="370" r:id="rId20"/>
    <p:sldId id="371" r:id="rId21"/>
    <p:sldId id="372" r:id="rId22"/>
    <p:sldId id="357" r:id="rId23"/>
    <p:sldId id="373" r:id="rId24"/>
    <p:sldId id="358" r:id="rId25"/>
    <p:sldId id="335" r:id="rId26"/>
    <p:sldId id="374" r:id="rId27"/>
    <p:sldId id="3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72"/>
  </p:normalViewPr>
  <p:slideViewPr>
    <p:cSldViewPr snapToGrid="0" snapToObjects="1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9AE0E-0F63-224F-8A4E-5DCD899EF325}" type="datetimeFigureOut">
              <a:rPr lang="en-US" smtClean="0"/>
              <a:t>3/20/22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748AA-9369-1D4E-B439-835D2902B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39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CDF32-7DA6-EA42-9901-121F96306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E5EA81-3DC5-DB49-BC57-4F94372F6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7CB52-4997-AD44-8032-006896443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7379-A064-304F-A9E9-64B4F148D685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3F578-3B04-9843-830F-8DA719044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1BF4F-838D-6A4D-B80C-0B71D3B4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FA7B-224F-AB4D-8C76-DA72FD9B1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18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585EC-BB73-5F49-848B-F2E95286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3D2CB8-8C6C-9140-8F06-6EE46046B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26B70-4549-4A46-A751-9CE55CA16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7379-A064-304F-A9E9-64B4F148D685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930FF-757F-164F-B4F8-06D9E16FD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6DE12-F8F2-7C45-B4DD-D86017639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FA7B-224F-AB4D-8C76-DA72FD9B1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83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0B1C78-5E8B-C24E-A08A-ED7F069CF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AD008C-08AB-4746-894E-8E0FC7A29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475FB-398B-CB4C-BF17-7241AB8E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7379-A064-304F-A9E9-64B4F148D685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15B4-EC7D-3548-AB41-28369CF17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9CA07-757A-9748-BFA7-BE0BE1C25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FA7B-224F-AB4D-8C76-DA72FD9B1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0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9826-E860-A44A-A81B-B08BD5BC0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79D1F-B013-DB43-9152-8F7BE9E78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6C6E2-08FD-CB43-8B0E-3BF829D55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7379-A064-304F-A9E9-64B4F148D685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07C31-0ED8-0F44-9B47-CAECA1BA5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4681A-C648-5645-A79F-05A3C685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FA7B-224F-AB4D-8C76-DA72FD9B1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23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8272A-F163-4B44-9D48-C98FB9581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CA279-AEB8-CF46-943B-05D84F53D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0CD9B-62C3-2249-B124-B56FF1767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7379-A064-304F-A9E9-64B4F148D685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FDD6A-8E17-CF45-A771-33AA3DE8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64CF3-6EAC-3A4E-AE0F-34C1BAB80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FA7B-224F-AB4D-8C76-DA72FD9B1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0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4CF47-2B64-F045-A097-FD3C99A4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3D412-3C47-4444-8F1E-E74EB589E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28CCD2-F3AF-9E4C-9491-7A5CD4E9B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C65A5B-4FD2-504C-9EDA-2E09BF435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7379-A064-304F-A9E9-64B4F148D685}" type="datetimeFigureOut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EE0B3-0E5A-EE46-8610-52041AEFE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5BB87-688B-A74C-888E-A66C6B03F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FA7B-224F-AB4D-8C76-DA72FD9B1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3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B2731-702B-9E45-971F-9E75E5AB5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2DB90-DA95-7646-AA54-4556127FA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5F075-75FD-DD47-99EB-D5F9F14D9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87FC2F-7D00-BD43-A37B-289C8DA1E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43D527-47F5-3947-BB69-CD0440D63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EAEFB3-7012-9A49-B797-346EA960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7379-A064-304F-A9E9-64B4F148D685}" type="datetimeFigureOut">
              <a:rPr lang="en-US" smtClean="0"/>
              <a:t>3/20/22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A3BFF6-C8AA-A94C-8C41-75B29B87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C1242A-829E-B745-94C1-7DBCE5C4C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FA7B-224F-AB4D-8C76-DA72FD9B1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0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47CB5-E236-7641-82E4-CF57B684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A8F41-1B15-114A-AC5A-B418E0308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7379-A064-304F-A9E9-64B4F148D685}" type="datetimeFigureOut">
              <a:rPr lang="en-US" smtClean="0"/>
              <a:t>3/20/22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2E3D8-CB89-334C-A570-F0935928A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19DD2-A985-FB49-8DFF-CE39F53A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FA7B-224F-AB4D-8C76-DA72FD9B1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60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93EC1-E305-704C-B9A3-F24761210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7379-A064-304F-A9E9-64B4F148D685}" type="datetimeFigureOut">
              <a:rPr lang="en-US" smtClean="0"/>
              <a:t>3/20/22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0A130-BCE4-D148-8710-0B37DAEA1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0D8E-1240-D54C-B202-160352B2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FA7B-224F-AB4D-8C76-DA72FD9B1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8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8EDFC-35E9-C942-8630-B3D4DC25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CB5AC-CA98-A34A-943A-B6DCCFC49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C1BE19-AA00-8845-813A-B25BD1D87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116E9-9006-0649-98D8-2C40CA788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7379-A064-304F-A9E9-64B4F148D685}" type="datetimeFigureOut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79A33-D889-D240-BB15-396C9F13A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408D8-C506-F44D-A0D4-4C0594518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FA7B-224F-AB4D-8C76-DA72FD9B1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C5F35-E478-334C-8283-B40356E02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AF4BBA-E13A-154D-9C16-7B2E1E542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9A634-BB14-A24D-A0DB-C83486B7A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1E7E3-CC05-AB4A-8F10-10F58D39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57379-A064-304F-A9E9-64B4F148D685}" type="datetimeFigureOut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65054-35CA-3945-BDD2-4ACA50FC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184F8-4085-CA46-8708-69F4BAA7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FA7B-224F-AB4D-8C76-DA72FD9B1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32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702C11-7438-5546-912C-709D548B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D7740-D3D9-D04B-BBDD-E86155D68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7E394-6640-A44D-A3EF-96E79244A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57379-A064-304F-A9E9-64B4F148D685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17ACF-4C7E-5B4E-A195-7D46984293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C4A60-C93F-2B41-9038-6BE1285A5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FFA7B-224F-AB4D-8C76-DA72FD9B1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1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eathernews achieves over 90% weather forecast accuracy with Elastic Fabric  Adapter and AWS ParallelCluster - HPCwire">
            <a:extLst>
              <a:ext uri="{FF2B5EF4-FFF2-40B4-BE49-F238E27FC236}">
                <a16:creationId xmlns:a16="http://schemas.microsoft.com/office/drawing/2014/main" id="{1FC5BC86-BCF6-8347-A787-406D728AD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0FB982-88B1-2C42-A254-565BB3A86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333" y="1963596"/>
            <a:ext cx="9821332" cy="86530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rebuchet MS" panose="020B0703020202090204" pitchFamily="34" charset="0"/>
              </a:rPr>
              <a:t>Climate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D06A8-65E8-ED42-B103-8BF0C84E5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792497"/>
            <a:ext cx="9144000" cy="951116"/>
          </a:xfrm>
        </p:spPr>
        <p:txBody>
          <a:bodyPr/>
          <a:lstStyle/>
          <a:p>
            <a:r>
              <a:rPr lang="en-US" dirty="0">
                <a:latin typeface="Trebuchet MS" panose="020B0703020202090204" pitchFamily="34" charset="0"/>
              </a:rPr>
              <a:t>By: Austin Jia</a:t>
            </a:r>
          </a:p>
          <a:p>
            <a:r>
              <a:rPr lang="en-US" dirty="0">
                <a:latin typeface="Trebuchet MS" panose="020B0703020202090204" pitchFamily="34" charset="0"/>
              </a:rPr>
              <a:t>March 20,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308FB-AD34-CA46-9AFE-06E39379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4D916C-FDD3-7D42-80C6-36AB756E728D}"/>
              </a:ext>
            </a:extLst>
          </p:cNvPr>
          <p:cNvSpPr txBox="1">
            <a:spLocks/>
          </p:cNvSpPr>
          <p:nvPr/>
        </p:nvSpPr>
        <p:spPr>
          <a:xfrm>
            <a:off x="1523999" y="2874043"/>
            <a:ext cx="9144000" cy="8653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Trebuchet MS" panose="020B0703020202090204" pitchFamily="34" charset="0"/>
              </a:rPr>
              <a:t>Leveraging Benchmark, Exponential Smoothing, and ARIMA forecasting methods to predict daily temperatures</a:t>
            </a:r>
          </a:p>
        </p:txBody>
      </p:sp>
    </p:spTree>
    <p:extLst>
      <p:ext uri="{BB962C8B-B14F-4D97-AF65-F5344CB8AC3E}">
        <p14:creationId xmlns:p14="http://schemas.microsoft.com/office/powerpoint/2010/main" val="2871550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63BDE9-DE85-4E49-8ED0-5FDFC4F3A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10</a:t>
            </a:fld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50442452-7DB8-BE48-8E64-A3438F300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4000" dirty="0">
                <a:latin typeface="Trebuchet MS" panose="020B0703020202090204" pitchFamily="34" charset="0"/>
              </a:rPr>
              <a:t>Dataset Wrangling</a:t>
            </a:r>
            <a:endParaRPr lang="en-US" sz="4000" i="1" dirty="0">
              <a:latin typeface="Trebuchet MS" panose="020B070302020209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60CD2F3-BF61-FC40-A584-3A6A43A2E2F6}"/>
              </a:ext>
            </a:extLst>
          </p:cNvPr>
          <p:cNvSpPr/>
          <p:nvPr/>
        </p:nvSpPr>
        <p:spPr>
          <a:xfrm>
            <a:off x="629356" y="1589085"/>
            <a:ext cx="10724444" cy="9734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E132C6B-C80B-E84B-B3B0-6C3259928B72}"/>
              </a:ext>
            </a:extLst>
          </p:cNvPr>
          <p:cNvSpPr/>
          <p:nvPr/>
        </p:nvSpPr>
        <p:spPr>
          <a:xfrm>
            <a:off x="889000" y="1821830"/>
            <a:ext cx="508000" cy="5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20DACB-8AE2-4748-9388-3A3EEE0652A5}"/>
              </a:ext>
            </a:extLst>
          </p:cNvPr>
          <p:cNvSpPr txBox="1"/>
          <p:nvPr/>
        </p:nvSpPr>
        <p:spPr>
          <a:xfrm>
            <a:off x="1656644" y="1752664"/>
            <a:ext cx="969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Conversion of </a:t>
            </a:r>
            <a:r>
              <a:rPr lang="en-US" dirty="0" err="1"/>
              <a:t>dataframe</a:t>
            </a:r>
            <a:r>
              <a:rPr lang="en-US" dirty="0"/>
              <a:t> object into time-series object pioneered by Hyndman and </a:t>
            </a:r>
            <a:r>
              <a:rPr lang="en-US" dirty="0" err="1"/>
              <a:t>Athanasopoulos</a:t>
            </a:r>
            <a:r>
              <a:rPr lang="en-US" dirty="0"/>
              <a:t> to pipe into R forecasting tools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EA3A868-963A-2045-86DE-9D88759B2050}"/>
              </a:ext>
            </a:extLst>
          </p:cNvPr>
          <p:cNvSpPr/>
          <p:nvPr/>
        </p:nvSpPr>
        <p:spPr>
          <a:xfrm>
            <a:off x="626534" y="2835626"/>
            <a:ext cx="10724444" cy="9734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ED07E15-A081-654D-895D-60925DC44641}"/>
              </a:ext>
            </a:extLst>
          </p:cNvPr>
          <p:cNvSpPr/>
          <p:nvPr/>
        </p:nvSpPr>
        <p:spPr>
          <a:xfrm>
            <a:off x="886178" y="3068371"/>
            <a:ext cx="508000" cy="5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61D1FD-01FE-7A41-BEA2-3E4EF4F9E3EF}"/>
              </a:ext>
            </a:extLst>
          </p:cNvPr>
          <p:cNvSpPr txBox="1"/>
          <p:nvPr/>
        </p:nvSpPr>
        <p:spPr>
          <a:xfrm>
            <a:off x="1653822" y="2999205"/>
            <a:ext cx="969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Conversion of date variable from character type into Date type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46A8718-EE66-184F-B0ED-B2DCBBF0BBD0}"/>
              </a:ext>
            </a:extLst>
          </p:cNvPr>
          <p:cNvSpPr/>
          <p:nvPr/>
        </p:nvSpPr>
        <p:spPr>
          <a:xfrm>
            <a:off x="626534" y="4041861"/>
            <a:ext cx="10724444" cy="9734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17FEC9-F8BB-E142-83D0-11EF5AC86A5F}"/>
              </a:ext>
            </a:extLst>
          </p:cNvPr>
          <p:cNvSpPr/>
          <p:nvPr/>
        </p:nvSpPr>
        <p:spPr>
          <a:xfrm>
            <a:off x="886178" y="4274606"/>
            <a:ext cx="508000" cy="5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A33B84-2E55-6C44-B50A-7D3593FEC8BF}"/>
              </a:ext>
            </a:extLst>
          </p:cNvPr>
          <p:cNvSpPr txBox="1"/>
          <p:nvPr/>
        </p:nvSpPr>
        <p:spPr>
          <a:xfrm>
            <a:off x="1653822" y="4205440"/>
            <a:ext cx="969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missing data to impute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7A273BA3-91D8-964F-A255-5E1D684B36D0}"/>
              </a:ext>
            </a:extLst>
          </p:cNvPr>
          <p:cNvSpPr/>
          <p:nvPr/>
        </p:nvSpPr>
        <p:spPr>
          <a:xfrm>
            <a:off x="626534" y="5248096"/>
            <a:ext cx="10724444" cy="9734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C1DEA11-8F32-3B48-B692-F4D189AFAE68}"/>
              </a:ext>
            </a:extLst>
          </p:cNvPr>
          <p:cNvSpPr/>
          <p:nvPr/>
        </p:nvSpPr>
        <p:spPr>
          <a:xfrm>
            <a:off x="886178" y="5480841"/>
            <a:ext cx="508000" cy="5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9D779E-54D8-0545-BF44-9E2D04BA1670}"/>
              </a:ext>
            </a:extLst>
          </p:cNvPr>
          <p:cNvSpPr txBox="1"/>
          <p:nvPr/>
        </p:nvSpPr>
        <p:spPr>
          <a:xfrm>
            <a:off x="1653822" y="5411675"/>
            <a:ext cx="969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split the imputed dataset into an 80-20 train-test split to allow for model selection, resulting in 1,462 train values and 114 test values.</a:t>
            </a:r>
          </a:p>
        </p:txBody>
      </p:sp>
    </p:spTree>
    <p:extLst>
      <p:ext uri="{BB962C8B-B14F-4D97-AF65-F5344CB8AC3E}">
        <p14:creationId xmlns:p14="http://schemas.microsoft.com/office/powerpoint/2010/main" val="392594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6BAAF9-0B8B-6D43-9EDE-8716FD907B6B}"/>
              </a:ext>
            </a:extLst>
          </p:cNvPr>
          <p:cNvSpPr/>
          <p:nvPr/>
        </p:nvSpPr>
        <p:spPr>
          <a:xfrm>
            <a:off x="0" y="2590800"/>
            <a:ext cx="12192000" cy="1998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C8D06-5000-1A44-B613-6D14A2F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753" y="3036277"/>
            <a:ext cx="2543847" cy="725334"/>
          </a:xfr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Data</a:t>
            </a:r>
            <a:b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Wrangling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A04FA9-1C8D-DA4B-A7BA-578D72270E93}"/>
              </a:ext>
            </a:extLst>
          </p:cNvPr>
          <p:cNvSpPr txBox="1">
            <a:spLocks/>
          </p:cNvSpPr>
          <p:nvPr/>
        </p:nvSpPr>
        <p:spPr>
          <a:xfrm>
            <a:off x="7865697" y="3096388"/>
            <a:ext cx="2368550" cy="665223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Exponential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Smoothing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rebuchet MS" panose="020B0703020202090204" pitchFamily="34" charset="0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48B50D4C-C398-8C4D-93A2-5CEEBB16DE2A}"/>
              </a:ext>
            </a:extLst>
          </p:cNvPr>
          <p:cNvSpPr/>
          <p:nvPr/>
        </p:nvSpPr>
        <p:spPr>
          <a:xfrm>
            <a:off x="5766347" y="4730140"/>
            <a:ext cx="659306" cy="58041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A5712D-1499-C649-AFC7-7D28C193330D}"/>
              </a:ext>
            </a:extLst>
          </p:cNvPr>
          <p:cNvSpPr txBox="1">
            <a:spLocks/>
          </p:cNvSpPr>
          <p:nvPr/>
        </p:nvSpPr>
        <p:spPr>
          <a:xfrm>
            <a:off x="10403713" y="3197468"/>
            <a:ext cx="1618821" cy="4630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ARIMA</a:t>
            </a:r>
          </a:p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Forecasting</a:t>
            </a:r>
            <a:endParaRPr lang="en-US" sz="1400" dirty="0">
              <a:solidFill>
                <a:schemeClr val="bg1">
                  <a:lumMod val="65000"/>
                </a:schemeClr>
              </a:solidFill>
              <a:effectLst/>
              <a:latin typeface="Trebuchet MS" panose="020B0703020202090204" pitchFamily="34" charset="0"/>
            </a:endParaRPr>
          </a:p>
        </p:txBody>
      </p:sp>
      <p:pic>
        <p:nvPicPr>
          <p:cNvPr id="8194" name="Picture 2" descr="CSS Gradient Background Code Snippet - OnAirCode">
            <a:extLst>
              <a:ext uri="{FF2B5EF4-FFF2-40B4-BE49-F238E27FC236}">
                <a16:creationId xmlns:a16="http://schemas.microsoft.com/office/drawing/2014/main" id="{A3FCA5C4-013E-BA44-BC24-D5D0AD565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7656" cy="258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4659EC6-DDEC-A549-A6F2-F9B4F9DF8FA2}"/>
              </a:ext>
            </a:extLst>
          </p:cNvPr>
          <p:cNvSpPr txBox="1">
            <a:spLocks/>
          </p:cNvSpPr>
          <p:nvPr/>
        </p:nvSpPr>
        <p:spPr>
          <a:xfrm>
            <a:off x="4501600" y="2872153"/>
            <a:ext cx="3188799" cy="94956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rebuchet MS" panose="020B0703020202090204" pitchFamily="34" charset="0"/>
              </a:rPr>
              <a:t>Benchmark</a:t>
            </a:r>
          </a:p>
          <a:p>
            <a:pPr algn="ctr"/>
            <a:r>
              <a:rPr lang="en-US" sz="2800" dirty="0">
                <a:latin typeface="Trebuchet MS" panose="020B0703020202090204" pitchFamily="34" charset="0"/>
              </a:rPr>
              <a:t>Forecasts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A1266-3575-1741-AD3E-B9A2C6BA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11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821BA4-EA2F-6E49-BF77-86AA2FB9618D}"/>
              </a:ext>
            </a:extLst>
          </p:cNvPr>
          <p:cNvSpPr txBox="1">
            <a:spLocks/>
          </p:cNvSpPr>
          <p:nvPr/>
        </p:nvSpPr>
        <p:spPr>
          <a:xfrm>
            <a:off x="338932" y="3197468"/>
            <a:ext cx="1618821" cy="4630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Exploratory</a:t>
            </a:r>
          </a:p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rebuchet MS" panose="020B0703020202090204" pitchFamily="34" charset="0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90304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0383-92ED-4145-852F-E602A6AC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095" cy="1325563"/>
          </a:xfrm>
        </p:spPr>
        <p:txBody>
          <a:bodyPr>
            <a:no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Mean Forecast</a:t>
            </a:r>
            <a:br>
              <a:rPr lang="en-US" dirty="0">
                <a:latin typeface="Trebuchet MS" panose="020B0703020202090204" pitchFamily="34" charset="0"/>
              </a:rPr>
            </a:br>
            <a:r>
              <a:rPr lang="en-US" sz="1800" i="1" dirty="0">
                <a:latin typeface="Trebuchet MS" panose="020B0703020202090204" pitchFamily="34" charset="0"/>
              </a:rPr>
              <a:t>Forecast equals average of all historical observations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C4CD7-5104-4343-AFAD-8B84BF24406C}"/>
              </a:ext>
            </a:extLst>
          </p:cNvPr>
          <p:cNvSpPr txBox="1"/>
          <p:nvPr/>
        </p:nvSpPr>
        <p:spPr>
          <a:xfrm>
            <a:off x="1609496" y="5662811"/>
            <a:ext cx="2080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6: Mean Forecasting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4DD755-6382-394C-8007-72FFBA78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D68D5-8CE2-5049-A615-83346B73B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3" y="1947863"/>
            <a:ext cx="5949173" cy="3714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466B49-1CE8-1548-81D3-636DA444D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16" y="1170311"/>
            <a:ext cx="4198761" cy="25736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8CD00E-92A8-CC46-856E-05DA361F5A63}"/>
              </a:ext>
            </a:extLst>
          </p:cNvPr>
          <p:cNvSpPr txBox="1"/>
          <p:nvPr/>
        </p:nvSpPr>
        <p:spPr>
          <a:xfrm>
            <a:off x="7151610" y="3743940"/>
            <a:ext cx="3793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Figure 7: Check Residuals; residuals are not normally distributed; ACF plot looks too correlated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A39A7B-1233-A64C-A465-2A19271D6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594" y="4942856"/>
            <a:ext cx="5633100" cy="6533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ED75AF-95F2-D44D-889B-82E783180FC5}"/>
              </a:ext>
            </a:extLst>
          </p:cNvPr>
          <p:cNvSpPr/>
          <p:nvPr/>
        </p:nvSpPr>
        <p:spPr>
          <a:xfrm>
            <a:off x="7811911" y="5034847"/>
            <a:ext cx="553156" cy="5613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2957DC-A565-8D4F-85CF-6CC55B94674C}"/>
              </a:ext>
            </a:extLst>
          </p:cNvPr>
          <p:cNvSpPr txBox="1"/>
          <p:nvPr/>
        </p:nvSpPr>
        <p:spPr>
          <a:xfrm>
            <a:off x="7734611" y="5662810"/>
            <a:ext cx="2627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8: RMSE of 7.37 on test set</a:t>
            </a:r>
          </a:p>
        </p:txBody>
      </p:sp>
    </p:spTree>
    <p:extLst>
      <p:ext uri="{BB962C8B-B14F-4D97-AF65-F5344CB8AC3E}">
        <p14:creationId xmlns:p14="http://schemas.microsoft.com/office/powerpoint/2010/main" val="3675662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0383-92ED-4145-852F-E602A6AC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095" cy="1325563"/>
          </a:xfrm>
        </p:spPr>
        <p:txBody>
          <a:bodyPr>
            <a:no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Naive Forecast</a:t>
            </a:r>
            <a:br>
              <a:rPr lang="en-US" dirty="0">
                <a:latin typeface="Trebuchet MS" panose="020B0703020202090204" pitchFamily="34" charset="0"/>
              </a:rPr>
            </a:br>
            <a:r>
              <a:rPr lang="en-US" sz="1800" i="1" dirty="0">
                <a:latin typeface="Trebuchet MS" panose="020B0703020202090204" pitchFamily="34" charset="0"/>
              </a:rPr>
              <a:t>Forecast equals last recorded observation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C4CD7-5104-4343-AFAD-8B84BF24406C}"/>
              </a:ext>
            </a:extLst>
          </p:cNvPr>
          <p:cNvSpPr txBox="1"/>
          <p:nvPr/>
        </p:nvSpPr>
        <p:spPr>
          <a:xfrm>
            <a:off x="1609496" y="5662811"/>
            <a:ext cx="2143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9: Naïve Forecasting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4DD755-6382-394C-8007-72FFBA78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13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8CD00E-92A8-CC46-856E-05DA361F5A63}"/>
              </a:ext>
            </a:extLst>
          </p:cNvPr>
          <p:cNvSpPr txBox="1"/>
          <p:nvPr/>
        </p:nvSpPr>
        <p:spPr>
          <a:xfrm>
            <a:off x="7151610" y="3743940"/>
            <a:ext cx="3793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Figure 10: Check Residuals; residuals are much more normally distributed and within acceptable threshold of acceptable correlation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2957DC-A565-8D4F-85CF-6CC55B94674C}"/>
              </a:ext>
            </a:extLst>
          </p:cNvPr>
          <p:cNvSpPr txBox="1"/>
          <p:nvPr/>
        </p:nvSpPr>
        <p:spPr>
          <a:xfrm>
            <a:off x="7734611" y="5662810"/>
            <a:ext cx="2796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11: RMSE of 13.32 on test 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0C34F3-4F95-A843-B959-DB27CF15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85" y="1998133"/>
            <a:ext cx="5611342" cy="35379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933D77-D1B3-2F46-BD03-55847618A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443" y="1261800"/>
            <a:ext cx="4008234" cy="24488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D6DA33-6794-C44B-93B0-DED6560DE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746" y="5028767"/>
            <a:ext cx="5490065" cy="5203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ED75AF-95F2-D44D-889B-82E783180FC5}"/>
              </a:ext>
            </a:extLst>
          </p:cNvPr>
          <p:cNvSpPr/>
          <p:nvPr/>
        </p:nvSpPr>
        <p:spPr>
          <a:xfrm>
            <a:off x="7778044" y="5034847"/>
            <a:ext cx="654756" cy="5613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86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0383-92ED-4145-852F-E602A6AC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095" cy="1325563"/>
          </a:xfrm>
        </p:spPr>
        <p:txBody>
          <a:bodyPr>
            <a:no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Seasonal Naive Forecast</a:t>
            </a:r>
            <a:br>
              <a:rPr lang="en-US" dirty="0">
                <a:latin typeface="Trebuchet MS" panose="020B0703020202090204" pitchFamily="34" charset="0"/>
              </a:rPr>
            </a:br>
            <a:r>
              <a:rPr lang="en-US" sz="1800" i="1" dirty="0">
                <a:latin typeface="Trebuchet MS" panose="020B0703020202090204" pitchFamily="34" charset="0"/>
              </a:rPr>
              <a:t>Forecast equals last recorded observation in the same season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C4CD7-5104-4343-AFAD-8B84BF24406C}"/>
              </a:ext>
            </a:extLst>
          </p:cNvPr>
          <p:cNvSpPr txBox="1"/>
          <p:nvPr/>
        </p:nvSpPr>
        <p:spPr>
          <a:xfrm>
            <a:off x="1259541" y="5662810"/>
            <a:ext cx="287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12: Seasonal Naïve Forecasting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4DD755-6382-394C-8007-72FFBA78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14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8CD00E-92A8-CC46-856E-05DA361F5A63}"/>
              </a:ext>
            </a:extLst>
          </p:cNvPr>
          <p:cNvSpPr txBox="1"/>
          <p:nvPr/>
        </p:nvSpPr>
        <p:spPr>
          <a:xfrm>
            <a:off x="7151610" y="3743940"/>
            <a:ext cx="3793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Figure 13: Check Residuals; residuals look normal, uncorrelated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2957DC-A565-8D4F-85CF-6CC55B94674C}"/>
              </a:ext>
            </a:extLst>
          </p:cNvPr>
          <p:cNvSpPr txBox="1"/>
          <p:nvPr/>
        </p:nvSpPr>
        <p:spPr>
          <a:xfrm>
            <a:off x="7734611" y="5662810"/>
            <a:ext cx="2712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14: RMSE of 3.09 on test set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933D77-D1B3-2F46-BD03-55847618A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443" y="1261800"/>
            <a:ext cx="4008234" cy="24488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9A73EF-0DB4-F34F-99FA-24035BB02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88" y="2025773"/>
            <a:ext cx="5722812" cy="3570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899C22-15A0-464B-9B24-F5AC1BC98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377" y="5039834"/>
            <a:ext cx="5955947" cy="524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ED75AF-95F2-D44D-889B-82E783180FC5}"/>
              </a:ext>
            </a:extLst>
          </p:cNvPr>
          <p:cNvSpPr/>
          <p:nvPr/>
        </p:nvSpPr>
        <p:spPr>
          <a:xfrm>
            <a:off x="7461955" y="5052067"/>
            <a:ext cx="600033" cy="5613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66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0383-92ED-4145-852F-E602A6AC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095" cy="1325563"/>
          </a:xfrm>
        </p:spPr>
        <p:txBody>
          <a:bodyPr>
            <a:no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Overlay of Benchmark Forecasts</a:t>
            </a:r>
            <a:br>
              <a:rPr lang="en-US" dirty="0">
                <a:latin typeface="Trebuchet MS" panose="020B0703020202090204" pitchFamily="34" charset="0"/>
              </a:rPr>
            </a:br>
            <a:endParaRPr lang="en-US" sz="1800" i="1" dirty="0">
              <a:latin typeface="Trebuchet MS" panose="020B070302020209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C4CD7-5104-4343-AFAD-8B84BF24406C}"/>
              </a:ext>
            </a:extLst>
          </p:cNvPr>
          <p:cNvSpPr txBox="1"/>
          <p:nvPr/>
        </p:nvSpPr>
        <p:spPr>
          <a:xfrm>
            <a:off x="1259541" y="5662810"/>
            <a:ext cx="2986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15: Overlay of Forecast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4DD755-6382-394C-8007-72FFBA78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55A12-DA0C-304A-981B-5A10EB0B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8"/>
            <a:ext cx="6075362" cy="38190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07A46-76D3-3A41-B68F-E9520C275F10}"/>
              </a:ext>
            </a:extLst>
          </p:cNvPr>
          <p:cNvSpPr txBox="1"/>
          <p:nvPr/>
        </p:nvSpPr>
        <p:spPr>
          <a:xfrm>
            <a:off x="7196137" y="2827655"/>
            <a:ext cx="3034599" cy="92333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Seasonal Naïve forecast appears to be the closest fit within the benchmark forecasts.</a:t>
            </a:r>
          </a:p>
        </p:txBody>
      </p:sp>
      <p:pic>
        <p:nvPicPr>
          <p:cNvPr id="15" name="Graphic 14" descr="Comment Important with solid fill">
            <a:extLst>
              <a:ext uri="{FF2B5EF4-FFF2-40B4-BE49-F238E27FC236}">
                <a16:creationId xmlns:a16="http://schemas.microsoft.com/office/drawing/2014/main" id="{CEACEA4C-29EE-A44E-BF90-412BE539F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0915" y="19132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69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6BAAF9-0B8B-6D43-9EDE-8716FD907B6B}"/>
              </a:ext>
            </a:extLst>
          </p:cNvPr>
          <p:cNvSpPr/>
          <p:nvPr/>
        </p:nvSpPr>
        <p:spPr>
          <a:xfrm>
            <a:off x="0" y="2590800"/>
            <a:ext cx="12192000" cy="1998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C8D06-5000-1A44-B613-6D14A2F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753" y="3036277"/>
            <a:ext cx="2543847" cy="725334"/>
          </a:xfr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Benchmark</a:t>
            </a:r>
            <a:b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Forecasts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A04FA9-1C8D-DA4B-A7BA-578D72270E93}"/>
              </a:ext>
            </a:extLst>
          </p:cNvPr>
          <p:cNvSpPr txBox="1">
            <a:spLocks/>
          </p:cNvSpPr>
          <p:nvPr/>
        </p:nvSpPr>
        <p:spPr>
          <a:xfrm>
            <a:off x="7865697" y="3096388"/>
            <a:ext cx="2368550" cy="665223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ARIMA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Forecasting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48B50D4C-C398-8C4D-93A2-5CEEBB16DE2A}"/>
              </a:ext>
            </a:extLst>
          </p:cNvPr>
          <p:cNvSpPr/>
          <p:nvPr/>
        </p:nvSpPr>
        <p:spPr>
          <a:xfrm>
            <a:off x="5766347" y="4730140"/>
            <a:ext cx="659306" cy="58041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A5712D-1499-C649-AFC7-7D28C193330D}"/>
              </a:ext>
            </a:extLst>
          </p:cNvPr>
          <p:cNvSpPr txBox="1">
            <a:spLocks/>
          </p:cNvSpPr>
          <p:nvPr/>
        </p:nvSpPr>
        <p:spPr>
          <a:xfrm>
            <a:off x="10403713" y="3197468"/>
            <a:ext cx="1618821" cy="4630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Conclusions</a:t>
            </a:r>
            <a:endParaRPr lang="en-US" sz="1400" dirty="0">
              <a:solidFill>
                <a:schemeClr val="bg1">
                  <a:lumMod val="65000"/>
                </a:schemeClr>
              </a:solidFill>
              <a:effectLst/>
              <a:latin typeface="Trebuchet MS" panose="020B0703020202090204" pitchFamily="34" charset="0"/>
            </a:endParaRPr>
          </a:p>
        </p:txBody>
      </p:sp>
      <p:pic>
        <p:nvPicPr>
          <p:cNvPr id="8194" name="Picture 2" descr="CSS Gradient Background Code Snippet - OnAirCode">
            <a:extLst>
              <a:ext uri="{FF2B5EF4-FFF2-40B4-BE49-F238E27FC236}">
                <a16:creationId xmlns:a16="http://schemas.microsoft.com/office/drawing/2014/main" id="{A3FCA5C4-013E-BA44-BC24-D5D0AD565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7656" cy="258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4659EC6-DDEC-A549-A6F2-F9B4F9DF8FA2}"/>
              </a:ext>
            </a:extLst>
          </p:cNvPr>
          <p:cNvSpPr txBox="1">
            <a:spLocks/>
          </p:cNvSpPr>
          <p:nvPr/>
        </p:nvSpPr>
        <p:spPr>
          <a:xfrm>
            <a:off x="4501600" y="2872153"/>
            <a:ext cx="3188799" cy="94956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rebuchet MS" panose="020B0703020202090204" pitchFamily="34" charset="0"/>
              </a:rPr>
              <a:t>Exponential</a:t>
            </a:r>
          </a:p>
          <a:p>
            <a:pPr algn="ctr"/>
            <a:r>
              <a:rPr lang="en-US" sz="2800" dirty="0">
                <a:latin typeface="Trebuchet MS" panose="020B0703020202090204" pitchFamily="34" charset="0"/>
              </a:rPr>
              <a:t>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A1266-3575-1741-AD3E-B9A2C6BA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16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821BA4-EA2F-6E49-BF77-86AA2FB9618D}"/>
              </a:ext>
            </a:extLst>
          </p:cNvPr>
          <p:cNvSpPr txBox="1">
            <a:spLocks/>
          </p:cNvSpPr>
          <p:nvPr/>
        </p:nvSpPr>
        <p:spPr>
          <a:xfrm>
            <a:off x="338932" y="3197468"/>
            <a:ext cx="1618821" cy="4630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Data</a:t>
            </a:r>
          </a:p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rebuchet MS" panose="020B0703020202090204" pitchFamily="34" charset="0"/>
              </a:rPr>
              <a:t>Wrangling</a:t>
            </a:r>
          </a:p>
        </p:txBody>
      </p:sp>
    </p:spTree>
    <p:extLst>
      <p:ext uri="{BB962C8B-B14F-4D97-AF65-F5344CB8AC3E}">
        <p14:creationId xmlns:p14="http://schemas.microsoft.com/office/powerpoint/2010/main" val="2511895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0383-92ED-4145-852F-E602A6AC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095" cy="1325563"/>
          </a:xfrm>
        </p:spPr>
        <p:txBody>
          <a:bodyPr>
            <a:no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Simple Exponential Smoothing</a:t>
            </a:r>
            <a:br>
              <a:rPr lang="en-US" dirty="0">
                <a:latin typeface="Trebuchet MS" panose="020B0703020202090204" pitchFamily="34" charset="0"/>
              </a:rPr>
            </a:br>
            <a:r>
              <a:rPr lang="en-US" sz="1800" i="1" dirty="0">
                <a:latin typeface="Trebuchet MS" panose="020B0703020202090204" pitchFamily="34" charset="0"/>
              </a:rPr>
              <a:t>Simple down-weighting of observations from long ago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C4CD7-5104-4343-AFAD-8B84BF24406C}"/>
              </a:ext>
            </a:extLst>
          </p:cNvPr>
          <p:cNvSpPr txBox="1"/>
          <p:nvPr/>
        </p:nvSpPr>
        <p:spPr>
          <a:xfrm>
            <a:off x="1609496" y="5662811"/>
            <a:ext cx="216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16: Mean Forecasting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4DD755-6382-394C-8007-72FFBA78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17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8CD00E-92A8-CC46-856E-05DA361F5A63}"/>
              </a:ext>
            </a:extLst>
          </p:cNvPr>
          <p:cNvSpPr txBox="1"/>
          <p:nvPr/>
        </p:nvSpPr>
        <p:spPr>
          <a:xfrm>
            <a:off x="7326489" y="4093901"/>
            <a:ext cx="3793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Figure 17: Check Residuals; residuals are normally distributed and sufficiently uncorrelated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2957DC-A565-8D4F-85CF-6CC55B94674C}"/>
              </a:ext>
            </a:extLst>
          </p:cNvPr>
          <p:cNvSpPr txBox="1"/>
          <p:nvPr/>
        </p:nvSpPr>
        <p:spPr>
          <a:xfrm>
            <a:off x="7915234" y="5662811"/>
            <a:ext cx="2712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18: RMSE of 1.65 on test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8CCDC-5A36-0B43-AA60-D45317128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52" y="1771395"/>
            <a:ext cx="6155267" cy="3824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F4734A-04EA-F74F-BED4-10A741A23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23" y="4956039"/>
            <a:ext cx="4533900" cy="57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ED75AF-95F2-D44D-889B-82E783180FC5}"/>
              </a:ext>
            </a:extLst>
          </p:cNvPr>
          <p:cNvSpPr/>
          <p:nvPr/>
        </p:nvSpPr>
        <p:spPr>
          <a:xfrm>
            <a:off x="8636099" y="4967729"/>
            <a:ext cx="496613" cy="5613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EBA40-E112-AC4E-A249-B2C4DB64E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787" y="1383705"/>
            <a:ext cx="43878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22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0383-92ED-4145-852F-E602A6AC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095" cy="1325563"/>
          </a:xfrm>
        </p:spPr>
        <p:txBody>
          <a:bodyPr>
            <a:no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Holt and Dampened Holt Smoothing</a:t>
            </a:r>
            <a:br>
              <a:rPr lang="en-US" dirty="0">
                <a:latin typeface="Trebuchet MS" panose="020B0703020202090204" pitchFamily="34" charset="0"/>
              </a:rPr>
            </a:br>
            <a:r>
              <a:rPr lang="en-US" sz="1800" i="1" dirty="0">
                <a:latin typeface="Trebuchet MS" panose="020B0703020202090204" pitchFamily="34" charset="0"/>
              </a:rPr>
              <a:t>Simple down-weighting of observations from long ago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C4CD7-5104-4343-AFAD-8B84BF24406C}"/>
              </a:ext>
            </a:extLst>
          </p:cNvPr>
          <p:cNvSpPr txBox="1"/>
          <p:nvPr/>
        </p:nvSpPr>
        <p:spPr>
          <a:xfrm>
            <a:off x="1609496" y="5662811"/>
            <a:ext cx="216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19: Mean Forecasting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4DD755-6382-394C-8007-72FFBA78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18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8CD00E-92A8-CC46-856E-05DA361F5A63}"/>
              </a:ext>
            </a:extLst>
          </p:cNvPr>
          <p:cNvSpPr txBox="1"/>
          <p:nvPr/>
        </p:nvSpPr>
        <p:spPr>
          <a:xfrm>
            <a:off x="7326489" y="4093901"/>
            <a:ext cx="3793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Figure 20: Check Residuals; residuals are normally distributed and sufficiently uncorrelated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2957DC-A565-8D4F-85CF-6CC55B94674C}"/>
              </a:ext>
            </a:extLst>
          </p:cNvPr>
          <p:cNvSpPr txBox="1"/>
          <p:nvPr/>
        </p:nvSpPr>
        <p:spPr>
          <a:xfrm>
            <a:off x="7915234" y="5662811"/>
            <a:ext cx="2712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21: RMSE of 1.65 on test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3DAEA-AC47-D241-AEF9-514E6FE7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038" y="4967729"/>
            <a:ext cx="4406900" cy="596900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ED75AF-95F2-D44D-889B-82E783180FC5}"/>
              </a:ext>
            </a:extLst>
          </p:cNvPr>
          <p:cNvSpPr/>
          <p:nvPr/>
        </p:nvSpPr>
        <p:spPr>
          <a:xfrm>
            <a:off x="8636099" y="4967729"/>
            <a:ext cx="496613" cy="5613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D2797-59FE-A34F-86F3-09D45BC18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37" y="1923100"/>
            <a:ext cx="5853313" cy="3605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12F02-43E1-7843-AC56-1D98558CE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737" y="1265219"/>
            <a:ext cx="442595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83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6BAAF9-0B8B-6D43-9EDE-8716FD907B6B}"/>
              </a:ext>
            </a:extLst>
          </p:cNvPr>
          <p:cNvSpPr/>
          <p:nvPr/>
        </p:nvSpPr>
        <p:spPr>
          <a:xfrm>
            <a:off x="0" y="2590800"/>
            <a:ext cx="12192000" cy="1998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C8D06-5000-1A44-B613-6D14A2F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753" y="3036277"/>
            <a:ext cx="2543847" cy="725334"/>
          </a:xfr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Exponential</a:t>
            </a:r>
            <a:b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Smoothing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A04FA9-1C8D-DA4B-A7BA-578D72270E93}"/>
              </a:ext>
            </a:extLst>
          </p:cNvPr>
          <p:cNvSpPr txBox="1">
            <a:spLocks/>
          </p:cNvSpPr>
          <p:nvPr/>
        </p:nvSpPr>
        <p:spPr>
          <a:xfrm>
            <a:off x="7862781" y="2938427"/>
            <a:ext cx="2368550" cy="665223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Conclusions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48B50D4C-C398-8C4D-93A2-5CEEBB16DE2A}"/>
              </a:ext>
            </a:extLst>
          </p:cNvPr>
          <p:cNvSpPr/>
          <p:nvPr/>
        </p:nvSpPr>
        <p:spPr>
          <a:xfrm>
            <a:off x="5766347" y="4730140"/>
            <a:ext cx="659306" cy="58041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A5712D-1499-C649-AFC7-7D28C193330D}"/>
              </a:ext>
            </a:extLst>
          </p:cNvPr>
          <p:cNvSpPr txBox="1">
            <a:spLocks/>
          </p:cNvSpPr>
          <p:nvPr/>
        </p:nvSpPr>
        <p:spPr>
          <a:xfrm>
            <a:off x="10403713" y="3197468"/>
            <a:ext cx="1618821" cy="4630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Limitations and Next Steps</a:t>
            </a:r>
            <a:endParaRPr lang="en-US" sz="1400" dirty="0">
              <a:solidFill>
                <a:schemeClr val="bg1">
                  <a:lumMod val="65000"/>
                </a:schemeClr>
              </a:solidFill>
              <a:effectLst/>
              <a:latin typeface="Trebuchet MS" panose="020B0703020202090204" pitchFamily="34" charset="0"/>
            </a:endParaRPr>
          </a:p>
        </p:txBody>
      </p:sp>
      <p:pic>
        <p:nvPicPr>
          <p:cNvPr id="8194" name="Picture 2" descr="CSS Gradient Background Code Snippet - OnAirCode">
            <a:extLst>
              <a:ext uri="{FF2B5EF4-FFF2-40B4-BE49-F238E27FC236}">
                <a16:creationId xmlns:a16="http://schemas.microsoft.com/office/drawing/2014/main" id="{A3FCA5C4-013E-BA44-BC24-D5D0AD565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7656" cy="258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4659EC6-DDEC-A549-A6F2-F9B4F9DF8FA2}"/>
              </a:ext>
            </a:extLst>
          </p:cNvPr>
          <p:cNvSpPr txBox="1">
            <a:spLocks/>
          </p:cNvSpPr>
          <p:nvPr/>
        </p:nvSpPr>
        <p:spPr>
          <a:xfrm>
            <a:off x="4501600" y="2872153"/>
            <a:ext cx="3188799" cy="94956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rebuchet MS" panose="020B0703020202090204" pitchFamily="34" charset="0"/>
              </a:rPr>
              <a:t>ARIMA</a:t>
            </a:r>
          </a:p>
          <a:p>
            <a:pPr algn="ctr"/>
            <a:r>
              <a:rPr lang="en-US" sz="2800" dirty="0">
                <a:latin typeface="Trebuchet MS" panose="020B0703020202090204" pitchFamily="34" charset="0"/>
              </a:rPr>
              <a:t>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A1266-3575-1741-AD3E-B9A2C6BA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19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821BA4-EA2F-6E49-BF77-86AA2FB9618D}"/>
              </a:ext>
            </a:extLst>
          </p:cNvPr>
          <p:cNvSpPr txBox="1">
            <a:spLocks/>
          </p:cNvSpPr>
          <p:nvPr/>
        </p:nvSpPr>
        <p:spPr>
          <a:xfrm>
            <a:off x="338932" y="3197468"/>
            <a:ext cx="1618821" cy="4630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Benchmark</a:t>
            </a:r>
          </a:p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rebuchet MS" panose="020B0703020202090204" pitchFamily="34" charset="0"/>
              </a:rPr>
              <a:t>Forecasts</a:t>
            </a:r>
          </a:p>
        </p:txBody>
      </p:sp>
    </p:spTree>
    <p:extLst>
      <p:ext uri="{BB962C8B-B14F-4D97-AF65-F5344CB8AC3E}">
        <p14:creationId xmlns:p14="http://schemas.microsoft.com/office/powerpoint/2010/main" val="47894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0383-92ED-4145-852F-E602A6ACE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4DD755-6382-394C-8007-72FFBA78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2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0A8DDF-FBFC-FB45-B1E9-F927114064F9}"/>
              </a:ext>
            </a:extLst>
          </p:cNvPr>
          <p:cNvSpPr txBox="1"/>
          <p:nvPr/>
        </p:nvSpPr>
        <p:spPr>
          <a:xfrm>
            <a:off x="838200" y="3043765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know temperatures are climbing, but can we accurately forecast those trends into the future?  </a:t>
            </a:r>
          </a:p>
        </p:txBody>
      </p:sp>
      <p:pic>
        <p:nvPicPr>
          <p:cNvPr id="6" name="Graphic 5" descr="Thermometer outline">
            <a:extLst>
              <a:ext uri="{FF2B5EF4-FFF2-40B4-BE49-F238E27FC236}">
                <a16:creationId xmlns:a16="http://schemas.microsoft.com/office/drawing/2014/main" id="{CFC110DB-9A3F-654A-AFDB-5A306313F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19100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20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09B5F3-8C9C-0F4F-82A2-548B5BA18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422" y="4972473"/>
            <a:ext cx="4521200" cy="53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0383-92ED-4145-852F-E602A6AC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1095" cy="1325563"/>
          </a:xfrm>
        </p:spPr>
        <p:txBody>
          <a:bodyPr>
            <a:no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ARIMA Forecasting</a:t>
            </a:r>
            <a:br>
              <a:rPr lang="en-US" dirty="0">
                <a:latin typeface="Trebuchet MS" panose="020B0703020202090204" pitchFamily="34" charset="0"/>
              </a:rPr>
            </a:br>
            <a:r>
              <a:rPr lang="en-US" sz="1800" i="1" dirty="0">
                <a:latin typeface="Trebuchet MS" panose="020B0703020202090204" pitchFamily="34" charset="0"/>
              </a:rPr>
              <a:t>Leveraging auto-regression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C4CD7-5104-4343-AFAD-8B84BF24406C}"/>
              </a:ext>
            </a:extLst>
          </p:cNvPr>
          <p:cNvSpPr txBox="1"/>
          <p:nvPr/>
        </p:nvSpPr>
        <p:spPr>
          <a:xfrm>
            <a:off x="1609496" y="5662811"/>
            <a:ext cx="2165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22: Mean Forecasting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4DD755-6382-394C-8007-72FFBA78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20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8CD00E-92A8-CC46-856E-05DA361F5A63}"/>
              </a:ext>
            </a:extLst>
          </p:cNvPr>
          <p:cNvSpPr txBox="1"/>
          <p:nvPr/>
        </p:nvSpPr>
        <p:spPr>
          <a:xfrm>
            <a:off x="7326489" y="4093901"/>
            <a:ext cx="3793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Figure 23: Check Residuals; residuals are normally distributed and sufficiently uncorrelated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2957DC-A565-8D4F-85CF-6CC55B94674C}"/>
              </a:ext>
            </a:extLst>
          </p:cNvPr>
          <p:cNvSpPr txBox="1"/>
          <p:nvPr/>
        </p:nvSpPr>
        <p:spPr>
          <a:xfrm>
            <a:off x="7915234" y="5662811"/>
            <a:ext cx="2712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24: RMSE of 1.65 on test set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ED75AF-95F2-D44D-889B-82E783180FC5}"/>
              </a:ext>
            </a:extLst>
          </p:cNvPr>
          <p:cNvSpPr/>
          <p:nvPr/>
        </p:nvSpPr>
        <p:spPr>
          <a:xfrm>
            <a:off x="8636099" y="4967729"/>
            <a:ext cx="496613" cy="5613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89AE2-6FDB-7346-A486-6A5280B1E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11" y="1794933"/>
            <a:ext cx="6242232" cy="3808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40109D-3F87-FC43-9895-B6A0C1B21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029" y="1471106"/>
            <a:ext cx="4285365" cy="262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78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6BAAF9-0B8B-6D43-9EDE-8716FD907B6B}"/>
              </a:ext>
            </a:extLst>
          </p:cNvPr>
          <p:cNvSpPr/>
          <p:nvPr/>
        </p:nvSpPr>
        <p:spPr>
          <a:xfrm>
            <a:off x="0" y="2590800"/>
            <a:ext cx="12192000" cy="1998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C8D06-5000-1A44-B613-6D14A2F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753" y="3036277"/>
            <a:ext cx="2543847" cy="725334"/>
          </a:xfr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ARIMA</a:t>
            </a:r>
            <a:b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Forecasting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A04FA9-1C8D-DA4B-A7BA-578D72270E93}"/>
              </a:ext>
            </a:extLst>
          </p:cNvPr>
          <p:cNvSpPr txBox="1">
            <a:spLocks/>
          </p:cNvSpPr>
          <p:nvPr/>
        </p:nvSpPr>
        <p:spPr>
          <a:xfrm>
            <a:off x="7851352" y="3104982"/>
            <a:ext cx="2368550" cy="665223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Limitations and Next Steps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48B50D4C-C398-8C4D-93A2-5CEEBB16DE2A}"/>
              </a:ext>
            </a:extLst>
          </p:cNvPr>
          <p:cNvSpPr/>
          <p:nvPr/>
        </p:nvSpPr>
        <p:spPr>
          <a:xfrm>
            <a:off x="5766347" y="4730140"/>
            <a:ext cx="659306" cy="58041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A5712D-1499-C649-AFC7-7D28C193330D}"/>
              </a:ext>
            </a:extLst>
          </p:cNvPr>
          <p:cNvSpPr txBox="1">
            <a:spLocks/>
          </p:cNvSpPr>
          <p:nvPr/>
        </p:nvSpPr>
        <p:spPr>
          <a:xfrm>
            <a:off x="10403713" y="3197468"/>
            <a:ext cx="1618821" cy="4630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Appendix</a:t>
            </a:r>
            <a:endParaRPr lang="en-US" sz="1400" dirty="0">
              <a:solidFill>
                <a:schemeClr val="bg1">
                  <a:lumMod val="65000"/>
                </a:schemeClr>
              </a:solidFill>
              <a:effectLst/>
              <a:latin typeface="Trebuchet MS" panose="020B0703020202090204" pitchFamily="34" charset="0"/>
            </a:endParaRPr>
          </a:p>
        </p:txBody>
      </p:sp>
      <p:pic>
        <p:nvPicPr>
          <p:cNvPr id="8194" name="Picture 2" descr="CSS Gradient Background Code Snippet - OnAirCode">
            <a:extLst>
              <a:ext uri="{FF2B5EF4-FFF2-40B4-BE49-F238E27FC236}">
                <a16:creationId xmlns:a16="http://schemas.microsoft.com/office/drawing/2014/main" id="{A3FCA5C4-013E-BA44-BC24-D5D0AD565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7656" cy="258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4659EC6-DDEC-A549-A6F2-F9B4F9DF8FA2}"/>
              </a:ext>
            </a:extLst>
          </p:cNvPr>
          <p:cNvSpPr txBox="1">
            <a:spLocks/>
          </p:cNvSpPr>
          <p:nvPr/>
        </p:nvSpPr>
        <p:spPr>
          <a:xfrm>
            <a:off x="4494428" y="2710960"/>
            <a:ext cx="3188799" cy="94956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rebuchet MS" panose="020B0703020202090204" pitchFamily="34" charset="0"/>
              </a:rPr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A1266-3575-1741-AD3E-B9A2C6BA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21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821BA4-EA2F-6E49-BF77-86AA2FB9618D}"/>
              </a:ext>
            </a:extLst>
          </p:cNvPr>
          <p:cNvSpPr txBox="1">
            <a:spLocks/>
          </p:cNvSpPr>
          <p:nvPr/>
        </p:nvSpPr>
        <p:spPr>
          <a:xfrm>
            <a:off x="338932" y="3197468"/>
            <a:ext cx="1618821" cy="4630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Exponential</a:t>
            </a:r>
          </a:p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rebuchet MS" panose="020B0703020202090204" pitchFamily="34" charset="0"/>
              </a:rPr>
              <a:t>Smoothing</a:t>
            </a:r>
          </a:p>
        </p:txBody>
      </p:sp>
    </p:spTree>
    <p:extLst>
      <p:ext uri="{BB962C8B-B14F-4D97-AF65-F5344CB8AC3E}">
        <p14:creationId xmlns:p14="http://schemas.microsoft.com/office/powerpoint/2010/main" val="3128317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0383-92ED-4145-852F-E602A6ACE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Conclusions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E72146-1363-4544-BB44-C7EAD0E9E3FA}"/>
              </a:ext>
            </a:extLst>
          </p:cNvPr>
          <p:cNvSpPr txBox="1"/>
          <p:nvPr/>
        </p:nvSpPr>
        <p:spPr>
          <a:xfrm>
            <a:off x="928511" y="2191197"/>
            <a:ext cx="4953000" cy="307776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In context with the benchmark forecasts (mean, naïve, and seasonal naïve), exponential smoothing and ARIMA methods perform much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We select the Simple Exponential Smoothing forecasting method, at the lowest 1.65 RMSE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SES forecasting model predicts a 2017 collection of mean temperatures that mirrors the seasonality of the previous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63BDE9-DE85-4E49-8ED0-5FDFC4F3A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60EF9-D7AF-3549-9265-EA0714E109EF}"/>
              </a:ext>
            </a:extLst>
          </p:cNvPr>
          <p:cNvSpPr txBox="1"/>
          <p:nvPr/>
        </p:nvSpPr>
        <p:spPr>
          <a:xfrm>
            <a:off x="928510" y="1690688"/>
            <a:ext cx="4953001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aramond" panose="02020404030301010803" pitchFamily="18" charset="0"/>
              </a:rPr>
              <a:t>Model Selection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B14627-1AFF-AC49-AE2E-6B0C733E4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474" y="2191197"/>
            <a:ext cx="4953056" cy="3077766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51849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6BAAF9-0B8B-6D43-9EDE-8716FD907B6B}"/>
              </a:ext>
            </a:extLst>
          </p:cNvPr>
          <p:cNvSpPr/>
          <p:nvPr/>
        </p:nvSpPr>
        <p:spPr>
          <a:xfrm>
            <a:off x="0" y="2590800"/>
            <a:ext cx="12192000" cy="1998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C8D06-5000-1A44-B613-6D14A2F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753" y="3036277"/>
            <a:ext cx="2543847" cy="725334"/>
          </a:xfr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ARIMA</a:t>
            </a:r>
            <a:b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Forecasting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A04FA9-1C8D-DA4B-A7BA-578D72270E93}"/>
              </a:ext>
            </a:extLst>
          </p:cNvPr>
          <p:cNvSpPr txBox="1">
            <a:spLocks/>
          </p:cNvSpPr>
          <p:nvPr/>
        </p:nvSpPr>
        <p:spPr>
          <a:xfrm>
            <a:off x="7851352" y="3104982"/>
            <a:ext cx="2368550" cy="665223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Limitations and Next Steps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48B50D4C-C398-8C4D-93A2-5CEEBB16DE2A}"/>
              </a:ext>
            </a:extLst>
          </p:cNvPr>
          <p:cNvSpPr/>
          <p:nvPr/>
        </p:nvSpPr>
        <p:spPr>
          <a:xfrm>
            <a:off x="5766347" y="4730140"/>
            <a:ext cx="659306" cy="58041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A5712D-1499-C649-AFC7-7D28C193330D}"/>
              </a:ext>
            </a:extLst>
          </p:cNvPr>
          <p:cNvSpPr txBox="1">
            <a:spLocks/>
          </p:cNvSpPr>
          <p:nvPr/>
        </p:nvSpPr>
        <p:spPr>
          <a:xfrm>
            <a:off x="10403713" y="3197468"/>
            <a:ext cx="1618821" cy="4630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Appendix</a:t>
            </a:r>
            <a:endParaRPr lang="en-US" sz="1400" dirty="0">
              <a:solidFill>
                <a:schemeClr val="bg1">
                  <a:lumMod val="65000"/>
                </a:schemeClr>
              </a:solidFill>
              <a:effectLst/>
              <a:latin typeface="Trebuchet MS" panose="020B0703020202090204" pitchFamily="34" charset="0"/>
            </a:endParaRPr>
          </a:p>
        </p:txBody>
      </p:sp>
      <p:pic>
        <p:nvPicPr>
          <p:cNvPr id="8194" name="Picture 2" descr="CSS Gradient Background Code Snippet - OnAirCode">
            <a:extLst>
              <a:ext uri="{FF2B5EF4-FFF2-40B4-BE49-F238E27FC236}">
                <a16:creationId xmlns:a16="http://schemas.microsoft.com/office/drawing/2014/main" id="{A3FCA5C4-013E-BA44-BC24-D5D0AD565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7656" cy="258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4659EC6-DDEC-A549-A6F2-F9B4F9DF8FA2}"/>
              </a:ext>
            </a:extLst>
          </p:cNvPr>
          <p:cNvSpPr txBox="1">
            <a:spLocks/>
          </p:cNvSpPr>
          <p:nvPr/>
        </p:nvSpPr>
        <p:spPr>
          <a:xfrm>
            <a:off x="4494428" y="2710960"/>
            <a:ext cx="3188799" cy="94956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rebuchet MS" panose="020B0703020202090204" pitchFamily="34" charset="0"/>
              </a:rPr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A1266-3575-1741-AD3E-B9A2C6BA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23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821BA4-EA2F-6E49-BF77-86AA2FB9618D}"/>
              </a:ext>
            </a:extLst>
          </p:cNvPr>
          <p:cNvSpPr txBox="1">
            <a:spLocks/>
          </p:cNvSpPr>
          <p:nvPr/>
        </p:nvSpPr>
        <p:spPr>
          <a:xfrm>
            <a:off x="338932" y="3197468"/>
            <a:ext cx="1618821" cy="4630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Exponential</a:t>
            </a:r>
          </a:p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effectLst/>
                <a:latin typeface="Trebuchet MS" panose="020B0703020202090204" pitchFamily="34" charset="0"/>
              </a:rPr>
              <a:t>Smoothing</a:t>
            </a:r>
          </a:p>
        </p:txBody>
      </p:sp>
    </p:spTree>
    <p:extLst>
      <p:ext uri="{BB962C8B-B14F-4D97-AF65-F5344CB8AC3E}">
        <p14:creationId xmlns:p14="http://schemas.microsoft.com/office/powerpoint/2010/main" val="1712530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0383-92ED-4145-852F-E602A6ACE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Limitations and Next Steps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E72146-1363-4544-BB44-C7EAD0E9E3FA}"/>
              </a:ext>
            </a:extLst>
          </p:cNvPr>
          <p:cNvSpPr txBox="1"/>
          <p:nvPr/>
        </p:nvSpPr>
        <p:spPr>
          <a:xfrm>
            <a:off x="838200" y="2216597"/>
            <a:ext cx="4953000" cy="132343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Holt-Winters exponential smoothing method could not be deployed due to the daily frequency of the time-series data, which could have improved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Relatively low number of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Lack of compelling trend pattern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63BDE9-DE85-4E49-8ED0-5FDFC4F3A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60EF9-D7AF-3549-9265-EA0714E109EF}"/>
              </a:ext>
            </a:extLst>
          </p:cNvPr>
          <p:cNvSpPr txBox="1"/>
          <p:nvPr/>
        </p:nvSpPr>
        <p:spPr>
          <a:xfrm>
            <a:off x="838200" y="1716088"/>
            <a:ext cx="4953000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aramond" panose="02020404030301010803" pitchFamily="18" charset="0"/>
              </a:rPr>
              <a:t>Limitations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026033-4AC3-AF46-B038-749EADA07E99}"/>
              </a:ext>
            </a:extLst>
          </p:cNvPr>
          <p:cNvSpPr txBox="1"/>
          <p:nvPr/>
        </p:nvSpPr>
        <p:spPr>
          <a:xfrm>
            <a:off x="6311900" y="1716088"/>
            <a:ext cx="4953000" cy="33855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aramond" panose="02020404030301010803" pitchFamily="18" charset="0"/>
              </a:rPr>
              <a:t>Next Steps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46103A-A33A-4C4F-A313-84C087E80667}"/>
              </a:ext>
            </a:extLst>
          </p:cNvPr>
          <p:cNvSpPr txBox="1"/>
          <p:nvPr/>
        </p:nvSpPr>
        <p:spPr>
          <a:xfrm>
            <a:off x="6311900" y="2216597"/>
            <a:ext cx="4953000" cy="132343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Deployment of more robust forecasting methods that were not deeply explored within the scope of this project, including linear regression and decomposition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37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6BAAF9-0B8B-6D43-9EDE-8716FD907B6B}"/>
              </a:ext>
            </a:extLst>
          </p:cNvPr>
          <p:cNvSpPr/>
          <p:nvPr/>
        </p:nvSpPr>
        <p:spPr>
          <a:xfrm>
            <a:off x="0" y="2590800"/>
            <a:ext cx="12192000" cy="1998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C8D06-5000-1A44-B613-6D14A2F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109" y="3036277"/>
            <a:ext cx="2233491" cy="725334"/>
          </a:xfr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Limitations and Next Steps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48B50D4C-C398-8C4D-93A2-5CEEBB16DE2A}"/>
              </a:ext>
            </a:extLst>
          </p:cNvPr>
          <p:cNvSpPr/>
          <p:nvPr/>
        </p:nvSpPr>
        <p:spPr>
          <a:xfrm>
            <a:off x="5766347" y="4730140"/>
            <a:ext cx="659306" cy="58041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CSS Gradient Background Code Snippet - OnAirCode">
            <a:extLst>
              <a:ext uri="{FF2B5EF4-FFF2-40B4-BE49-F238E27FC236}">
                <a16:creationId xmlns:a16="http://schemas.microsoft.com/office/drawing/2014/main" id="{A3FCA5C4-013E-BA44-BC24-D5D0AD565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7656" cy="258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4659EC6-DDEC-A549-A6F2-F9B4F9DF8FA2}"/>
              </a:ext>
            </a:extLst>
          </p:cNvPr>
          <p:cNvSpPr txBox="1">
            <a:spLocks/>
          </p:cNvSpPr>
          <p:nvPr/>
        </p:nvSpPr>
        <p:spPr>
          <a:xfrm>
            <a:off x="4501600" y="3036277"/>
            <a:ext cx="3188799" cy="78544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rebuchet MS" panose="020B0703020202090204" pitchFamily="34" charset="0"/>
              </a:rPr>
              <a:t>Appendix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2EB65CE-2438-F34C-8DA2-510107427CB7}"/>
              </a:ext>
            </a:extLst>
          </p:cNvPr>
          <p:cNvSpPr txBox="1">
            <a:spLocks/>
          </p:cNvSpPr>
          <p:nvPr/>
        </p:nvSpPr>
        <p:spPr>
          <a:xfrm>
            <a:off x="324644" y="3247888"/>
            <a:ext cx="1618821" cy="4630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Conclusions</a:t>
            </a:r>
            <a:endParaRPr lang="en-US" sz="1400" dirty="0">
              <a:solidFill>
                <a:schemeClr val="bg1">
                  <a:lumMod val="65000"/>
                </a:schemeClr>
              </a:solidFill>
              <a:effectLst/>
              <a:latin typeface="Trebuchet MS" panose="020B0703020202090204" pitchFamily="34" charset="0"/>
            </a:endParaRPr>
          </a:p>
        </p:txBody>
      </p:sp>
      <p:pic>
        <p:nvPicPr>
          <p:cNvPr id="11" name="Picture 2" descr="DoorDash - Home | Facebook">
            <a:extLst>
              <a:ext uri="{FF2B5EF4-FFF2-40B4-BE49-F238E27FC236}">
                <a16:creationId xmlns:a16="http://schemas.microsoft.com/office/drawing/2014/main" id="{F60E1563-5E34-EC40-B349-3292B07ED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28008" r="11360" b="26575"/>
          <a:stretch/>
        </p:blipFill>
        <p:spPr bwMode="auto">
          <a:xfrm>
            <a:off x="10855722" y="6001193"/>
            <a:ext cx="1166812" cy="70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38666-5C24-584F-BB8D-DB579D323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0383-92ED-4145-852F-E602A6ACE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Decomposition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63BDE9-DE85-4E49-8ED0-5FDFC4F3A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79C78-E6F6-8B4D-97F9-470123D27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7295"/>
            <a:ext cx="4733066" cy="298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4B5C7-EC8A-FA4E-82DC-93A2DE513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66" y="1711131"/>
            <a:ext cx="4733067" cy="30506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BAD7CF-D09E-824D-8203-5EE172A48B00}"/>
              </a:ext>
            </a:extLst>
          </p:cNvPr>
          <p:cNvSpPr txBox="1"/>
          <p:nvPr/>
        </p:nvSpPr>
        <p:spPr>
          <a:xfrm>
            <a:off x="2121968" y="4848402"/>
            <a:ext cx="2653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25: Classical Decomposition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532634-E451-DE4F-B047-B7F4AB61662B}"/>
              </a:ext>
            </a:extLst>
          </p:cNvPr>
          <p:cNvSpPr txBox="1"/>
          <p:nvPr/>
        </p:nvSpPr>
        <p:spPr>
          <a:xfrm>
            <a:off x="7416742" y="4848402"/>
            <a:ext cx="2359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26: STL Decomposition</a:t>
            </a:r>
          </a:p>
        </p:txBody>
      </p:sp>
    </p:spTree>
    <p:extLst>
      <p:ext uri="{BB962C8B-B14F-4D97-AF65-F5344CB8AC3E}">
        <p14:creationId xmlns:p14="http://schemas.microsoft.com/office/powerpoint/2010/main" val="1868609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0383-92ED-4145-852F-E602A6ACE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Linear Regression Forecasting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63BDE9-DE85-4E49-8ED0-5FDFC4F3A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6A694-8590-9A46-908F-0CE7DCC47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484312"/>
            <a:ext cx="4605338" cy="34075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DDC910-CF8D-8E42-B7ED-3E2C1898C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487" y="1484312"/>
            <a:ext cx="3317296" cy="2122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3002E2-D0A0-7C49-8488-92ED07B12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45" y="5357813"/>
            <a:ext cx="57785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3CBEC7-9C58-5A45-AF34-AD0A523B8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487" y="3945534"/>
            <a:ext cx="3427496" cy="21224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580419-9F88-C240-9E57-EB2EC5BC70CA}"/>
              </a:ext>
            </a:extLst>
          </p:cNvPr>
          <p:cNvSpPr txBox="1"/>
          <p:nvPr/>
        </p:nvSpPr>
        <p:spPr>
          <a:xfrm>
            <a:off x="1479030" y="4891891"/>
            <a:ext cx="2247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27: Regression Output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9CAB7-4670-724D-B2F7-EE5B4C661EF5}"/>
              </a:ext>
            </a:extLst>
          </p:cNvPr>
          <p:cNvSpPr txBox="1"/>
          <p:nvPr/>
        </p:nvSpPr>
        <p:spPr>
          <a:xfrm>
            <a:off x="1439877" y="6017615"/>
            <a:ext cx="2383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28: R-Squared of .3366x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DD2DB2-1CB1-6A4F-856F-A434C6FC6EDB}"/>
              </a:ext>
            </a:extLst>
          </p:cNvPr>
          <p:cNvSpPr txBox="1"/>
          <p:nvPr/>
        </p:nvSpPr>
        <p:spPr>
          <a:xfrm>
            <a:off x="7889355" y="3606799"/>
            <a:ext cx="2136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29: Fitted vs. Actuals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9361BF-244F-D742-97B0-F9092731A08D}"/>
              </a:ext>
            </a:extLst>
          </p:cNvPr>
          <p:cNvSpPr txBox="1"/>
          <p:nvPr/>
        </p:nvSpPr>
        <p:spPr>
          <a:xfrm>
            <a:off x="7889355" y="6058297"/>
            <a:ext cx="2062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30: Check Residuals</a:t>
            </a:r>
          </a:p>
        </p:txBody>
      </p:sp>
    </p:spTree>
    <p:extLst>
      <p:ext uri="{BB962C8B-B14F-4D97-AF65-F5344CB8AC3E}">
        <p14:creationId xmlns:p14="http://schemas.microsoft.com/office/powerpoint/2010/main" val="2444744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6BAAF9-0B8B-6D43-9EDE-8716FD907B6B}"/>
              </a:ext>
            </a:extLst>
          </p:cNvPr>
          <p:cNvSpPr/>
          <p:nvPr/>
        </p:nvSpPr>
        <p:spPr>
          <a:xfrm>
            <a:off x="0" y="2590800"/>
            <a:ext cx="12192000" cy="1998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C8D06-5000-1A44-B613-6D14A2F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600" y="2872153"/>
            <a:ext cx="3188799" cy="949569"/>
          </a:xfrm>
          <a:effectLst>
            <a:reflection blurRad="6350" stA="50000" endA="300" endPos="55000" dir="5400000" sy="-100000" algn="bl" rotWithShape="0"/>
          </a:effectLst>
        </p:spPr>
        <p:txBody>
          <a:bodyPr>
            <a:noAutofit/>
          </a:bodyPr>
          <a:lstStyle/>
          <a:p>
            <a:pPr algn="ctr"/>
            <a:r>
              <a:rPr lang="en-US" sz="2800" dirty="0">
                <a:latin typeface="Trebuchet MS" panose="020B0703020202090204" pitchFamily="34" charset="0"/>
              </a:rPr>
              <a:t>Exploratory </a:t>
            </a:r>
            <a:br>
              <a:rPr lang="en-US" sz="2800" dirty="0">
                <a:latin typeface="Trebuchet MS" panose="020B0703020202090204" pitchFamily="34" charset="0"/>
              </a:rPr>
            </a:br>
            <a:r>
              <a:rPr lang="en-US" sz="2800" dirty="0">
                <a:latin typeface="Trebuchet MS" panose="020B0703020202090204" pitchFamily="34" charset="0"/>
              </a:rPr>
              <a:t>Data Analysis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A04FA9-1C8D-DA4B-A7BA-578D72270E93}"/>
              </a:ext>
            </a:extLst>
          </p:cNvPr>
          <p:cNvSpPr txBox="1">
            <a:spLocks/>
          </p:cNvSpPr>
          <p:nvPr/>
        </p:nvSpPr>
        <p:spPr>
          <a:xfrm>
            <a:off x="7865697" y="3096388"/>
            <a:ext cx="2368550" cy="665223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Data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Wrangling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Trebuchet MS" panose="020B0703020202090204" pitchFamily="34" charset="0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48B50D4C-C398-8C4D-93A2-5CEEBB16DE2A}"/>
              </a:ext>
            </a:extLst>
          </p:cNvPr>
          <p:cNvSpPr/>
          <p:nvPr/>
        </p:nvSpPr>
        <p:spPr>
          <a:xfrm>
            <a:off x="5766347" y="4730140"/>
            <a:ext cx="659306" cy="58041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A5712D-1499-C649-AFC7-7D28C193330D}"/>
              </a:ext>
            </a:extLst>
          </p:cNvPr>
          <p:cNvSpPr txBox="1">
            <a:spLocks/>
          </p:cNvSpPr>
          <p:nvPr/>
        </p:nvSpPr>
        <p:spPr>
          <a:xfrm>
            <a:off x="10403713" y="3197468"/>
            <a:ext cx="1618821" cy="4630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Benchmark</a:t>
            </a:r>
          </a:p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Forecasts</a:t>
            </a:r>
            <a:endParaRPr lang="en-US" sz="1400" dirty="0">
              <a:solidFill>
                <a:schemeClr val="bg1">
                  <a:lumMod val="65000"/>
                </a:schemeClr>
              </a:solidFill>
              <a:effectLst/>
              <a:latin typeface="Trebuchet MS" panose="020B0703020202090204" pitchFamily="34" charset="0"/>
            </a:endParaRPr>
          </a:p>
        </p:txBody>
      </p:sp>
      <p:pic>
        <p:nvPicPr>
          <p:cNvPr id="8194" name="Picture 2" descr="CSS Gradient Background Code Snippet - OnAirCode">
            <a:extLst>
              <a:ext uri="{FF2B5EF4-FFF2-40B4-BE49-F238E27FC236}">
                <a16:creationId xmlns:a16="http://schemas.microsoft.com/office/drawing/2014/main" id="{A3FCA5C4-013E-BA44-BC24-D5D0AD565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7656" cy="258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7F9A8-AB93-EE4D-862C-F2596F2C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48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238E9-C015-B244-8BE4-D2F3A99B9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 panose="020B0703020202090204" pitchFamily="34" charset="0"/>
              </a:rPr>
              <a:t>Summary Statistics</a:t>
            </a:r>
          </a:p>
        </p:txBody>
      </p:sp>
      <p:pic>
        <p:nvPicPr>
          <p:cNvPr id="4098" name="Picture 2" descr="U.S. States: Autism rates by state - Graphics - Data Desk - Los Angeles  Times">
            <a:extLst>
              <a:ext uri="{FF2B5EF4-FFF2-40B4-BE49-F238E27FC236}">
                <a16:creationId xmlns:a16="http://schemas.microsoft.com/office/drawing/2014/main" id="{75FE81FD-5AE5-6A45-BE91-ECC66868B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603" y="1496210"/>
            <a:ext cx="8128794" cy="516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8912C6-2AAC-E444-ABAB-5857D1A96818}"/>
              </a:ext>
            </a:extLst>
          </p:cNvPr>
          <p:cNvSpPr txBox="1"/>
          <p:nvPr/>
        </p:nvSpPr>
        <p:spPr>
          <a:xfrm>
            <a:off x="2406231" y="1999531"/>
            <a:ext cx="4141325" cy="523220"/>
          </a:xfrm>
          <a:prstGeom prst="rect">
            <a:avLst/>
          </a:prstGeom>
          <a:solidFill>
            <a:srgbClr val="FF2F07">
              <a:alpha val="40011"/>
            </a:srgbClr>
          </a:solidFill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latin typeface="Garamond" panose="02020404030301010803" pitchFamily="18" charset="0"/>
              </a:rPr>
              <a:t>	1,576 </a:t>
            </a:r>
            <a:r>
              <a:rPr lang="en-US" sz="2800" dirty="0">
                <a:latin typeface="Garamond" panose="02020404030301010803" pitchFamily="18" charset="0"/>
              </a:rPr>
              <a:t>observations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E0158E5-EDFB-D048-9720-B2EE766E6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229" y="2058142"/>
            <a:ext cx="414261" cy="4142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69DE3-28E7-244F-98D0-42DE4BDD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4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E04BA5-2E63-F94A-A6E5-BABD26FA3BB0}"/>
              </a:ext>
            </a:extLst>
          </p:cNvPr>
          <p:cNvSpPr txBox="1"/>
          <p:nvPr/>
        </p:nvSpPr>
        <p:spPr>
          <a:xfrm>
            <a:off x="3160492" y="2806687"/>
            <a:ext cx="3978635" cy="523220"/>
          </a:xfrm>
          <a:prstGeom prst="rect">
            <a:avLst/>
          </a:prstGeom>
          <a:solidFill>
            <a:srgbClr val="FF2F07">
              <a:alpha val="40011"/>
            </a:srgbClr>
          </a:solidFill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latin typeface="Garamond" panose="02020404030301010803" pitchFamily="18" charset="0"/>
              </a:rPr>
              <a:t>	Delhi </a:t>
            </a:r>
            <a:r>
              <a:rPr lang="en-US" sz="2800" dirty="0">
                <a:latin typeface="Garamond" panose="02020404030301010803" pitchFamily="18" charset="0"/>
              </a:rPr>
              <a:t>regional data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BF22A1E-ACFD-0E42-83B3-BCDAF76DA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490" y="2865298"/>
            <a:ext cx="414261" cy="41426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8009485-6651-D448-AD9D-3908691013A4}"/>
              </a:ext>
            </a:extLst>
          </p:cNvPr>
          <p:cNvSpPr txBox="1"/>
          <p:nvPr/>
        </p:nvSpPr>
        <p:spPr>
          <a:xfrm>
            <a:off x="3848751" y="3653836"/>
            <a:ext cx="3978635" cy="523220"/>
          </a:xfrm>
          <a:prstGeom prst="rect">
            <a:avLst/>
          </a:prstGeom>
          <a:solidFill>
            <a:srgbClr val="FF2F07">
              <a:alpha val="40011"/>
            </a:srgbClr>
          </a:solidFill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latin typeface="Garamond" panose="02020404030301010803" pitchFamily="18" charset="0"/>
              </a:rPr>
              <a:t>	2013-2017 </a:t>
            </a:r>
            <a:r>
              <a:rPr lang="en-US" sz="2800" dirty="0">
                <a:latin typeface="Garamond" panose="02020404030301010803" pitchFamily="18" charset="0"/>
              </a:rPr>
              <a:t>period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1B9504D-2166-5444-857E-7EC044A67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749" y="3712447"/>
            <a:ext cx="414261" cy="41426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CF80BF9-15A8-5F44-8D92-77DF4CD39FFD}"/>
              </a:ext>
            </a:extLst>
          </p:cNvPr>
          <p:cNvSpPr txBox="1"/>
          <p:nvPr/>
        </p:nvSpPr>
        <p:spPr>
          <a:xfrm>
            <a:off x="4537010" y="4460992"/>
            <a:ext cx="3978635" cy="523220"/>
          </a:xfrm>
          <a:prstGeom prst="rect">
            <a:avLst/>
          </a:prstGeom>
          <a:solidFill>
            <a:srgbClr val="FF2F07">
              <a:alpha val="40011"/>
            </a:srgbClr>
          </a:solidFill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latin typeface="Garamond" panose="02020404030301010803" pitchFamily="18" charset="0"/>
              </a:rPr>
              <a:t>	25.22</a:t>
            </a:r>
            <a:r>
              <a:rPr lang="en-US" sz="2800" b="1" baseline="30000" dirty="0">
                <a:latin typeface="Garamond" panose="02020404030301010803" pitchFamily="18" charset="0"/>
              </a:rPr>
              <a:t>o</a:t>
            </a:r>
            <a:r>
              <a:rPr lang="en-US" sz="2800" b="1" dirty="0">
                <a:latin typeface="Garamond" panose="02020404030301010803" pitchFamily="18" charset="0"/>
              </a:rPr>
              <a:t> </a:t>
            </a:r>
            <a:r>
              <a:rPr lang="en-US" sz="2800" dirty="0">
                <a:latin typeface="Garamond" panose="02020404030301010803" pitchFamily="18" charset="0"/>
              </a:rPr>
              <a:t>average temp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EE5C877-EA25-4142-8952-8EF4C85BE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008" y="4519603"/>
            <a:ext cx="414261" cy="41426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09EC202-45B5-8B4B-882B-DC11437A2EF4}"/>
              </a:ext>
            </a:extLst>
          </p:cNvPr>
          <p:cNvSpPr txBox="1"/>
          <p:nvPr/>
        </p:nvSpPr>
        <p:spPr>
          <a:xfrm>
            <a:off x="5235571" y="5308141"/>
            <a:ext cx="3978635" cy="523220"/>
          </a:xfrm>
          <a:prstGeom prst="rect">
            <a:avLst/>
          </a:prstGeom>
          <a:solidFill>
            <a:srgbClr val="FF2F07">
              <a:alpha val="40011"/>
            </a:srgbClr>
          </a:solidFill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latin typeface="Garamond" panose="02020404030301010803" pitchFamily="18" charset="0"/>
              </a:rPr>
              <a:t>	5 </a:t>
            </a:r>
            <a:r>
              <a:rPr lang="en-US" sz="2800" dirty="0">
                <a:latin typeface="Garamond" panose="02020404030301010803" pitchFamily="18" charset="0"/>
              </a:rPr>
              <a:t>attributes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BCED2B8-2F84-874B-BB11-623978EA2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569" y="5366752"/>
            <a:ext cx="414261" cy="41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238E9-C015-B244-8BE4-D2F3A99B9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 panose="020B0703020202090204" pitchFamily="34" charset="0"/>
              </a:rPr>
              <a:t>Data Dictionary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69DE3-28E7-244F-98D0-42DE4BDD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2AEB896E-17B9-444C-B9B0-DD3E30DA1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483784"/>
              </p:ext>
            </p:extLst>
          </p:nvPr>
        </p:nvGraphicFramePr>
        <p:xfrm>
          <a:off x="838200" y="1550352"/>
          <a:ext cx="10608732" cy="2372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30778">
                  <a:extLst>
                    <a:ext uri="{9D8B030D-6E8A-4147-A177-3AD203B41FA5}">
                      <a16:colId xmlns:a16="http://schemas.microsoft.com/office/drawing/2014/main" val="2472172798"/>
                    </a:ext>
                  </a:extLst>
                </a:gridCol>
                <a:gridCol w="5692423">
                  <a:extLst>
                    <a:ext uri="{9D8B030D-6E8A-4147-A177-3AD203B41FA5}">
                      <a16:colId xmlns:a16="http://schemas.microsoft.com/office/drawing/2014/main" val="1401938641"/>
                    </a:ext>
                  </a:extLst>
                </a:gridCol>
                <a:gridCol w="1264355">
                  <a:extLst>
                    <a:ext uri="{9D8B030D-6E8A-4147-A177-3AD203B41FA5}">
                      <a16:colId xmlns:a16="http://schemas.microsoft.com/office/drawing/2014/main" val="3221495427"/>
                    </a:ext>
                  </a:extLst>
                </a:gridCol>
                <a:gridCol w="1521176">
                  <a:extLst>
                    <a:ext uri="{9D8B030D-6E8A-4147-A177-3AD203B41FA5}">
                      <a16:colId xmlns:a16="http://schemas.microsoft.com/office/drawing/2014/main" val="613960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Variable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Definition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Response vs. Predictor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039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meantemp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Recorded temperature in Celsius on the given 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Numeric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131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mm-dd-</a:t>
                      </a:r>
                      <a:r>
                        <a:rPr lang="en-US" sz="1400" dirty="0" err="1"/>
                        <a:t>yyyy</a:t>
                      </a:r>
                      <a:r>
                        <a:rPr lang="en-US" sz="1400" dirty="0"/>
                        <a:t> format of the day a temperature is recorded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Predictor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806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humidity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Recorded humidity on the given 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Numeric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Predictor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095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wind_speed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Recorded wind speed in km/h on the given 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Numeric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Predictor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661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meanpressure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Average barometric temperature recorded on given 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Numeric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Predictor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510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523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0383-92ED-4145-852F-E602A6ACE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Visualizing Mean Temperature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C4CD7-5104-4343-AFAD-8B84BF24406C}"/>
              </a:ext>
            </a:extLst>
          </p:cNvPr>
          <p:cNvSpPr txBox="1"/>
          <p:nvPr/>
        </p:nvSpPr>
        <p:spPr>
          <a:xfrm>
            <a:off x="931690" y="5829240"/>
            <a:ext cx="4173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1: Line plot of </a:t>
            </a:r>
            <a:r>
              <a:rPr lang="en-US" sz="1400" dirty="0" err="1">
                <a:latin typeface="Garamond" panose="02020404030301010803" pitchFamily="18" charset="0"/>
              </a:rPr>
              <a:t>meantemp</a:t>
            </a:r>
            <a:r>
              <a:rPr lang="en-US" sz="1400" dirty="0">
                <a:latin typeface="Garamond" panose="02020404030301010803" pitchFamily="18" charset="0"/>
              </a:rPr>
              <a:t> variable over date range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E72146-1363-4544-BB44-C7EAD0E9E3FA}"/>
              </a:ext>
            </a:extLst>
          </p:cNvPr>
          <p:cNvSpPr txBox="1"/>
          <p:nvPr/>
        </p:nvSpPr>
        <p:spPr>
          <a:xfrm>
            <a:off x="8173156" y="3117866"/>
            <a:ext cx="3472043" cy="147732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Annual peaks and troughs mapping out to seasons. Peak temperature was recorded in 2013, with no visible upward or downward long-term trend visible. </a:t>
            </a:r>
          </a:p>
        </p:txBody>
      </p:sp>
      <p:pic>
        <p:nvPicPr>
          <p:cNvPr id="16" name="Graphic 15" descr="Comment Important with solid fill">
            <a:extLst>
              <a:ext uri="{FF2B5EF4-FFF2-40B4-BE49-F238E27FC236}">
                <a16:creationId xmlns:a16="http://schemas.microsoft.com/office/drawing/2014/main" id="{BAA69483-F0B7-CD4F-8D34-93340D919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5956" y="2203466"/>
            <a:ext cx="914400" cy="914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4DD755-6382-394C-8007-72FFBA78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C8092-4EBD-C449-9C60-8A8976750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82" y="1843881"/>
            <a:ext cx="6637479" cy="383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56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0383-92ED-4145-852F-E602A6ACE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Visualizing Seasonality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C4CD7-5104-4343-AFAD-8B84BF24406C}"/>
              </a:ext>
            </a:extLst>
          </p:cNvPr>
          <p:cNvSpPr txBox="1"/>
          <p:nvPr/>
        </p:nvSpPr>
        <p:spPr>
          <a:xfrm>
            <a:off x="571239" y="3873990"/>
            <a:ext cx="3251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2: Year-over-year of seasonality plots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E72146-1363-4544-BB44-C7EAD0E9E3FA}"/>
              </a:ext>
            </a:extLst>
          </p:cNvPr>
          <p:cNvSpPr txBox="1"/>
          <p:nvPr/>
        </p:nvSpPr>
        <p:spPr>
          <a:xfrm>
            <a:off x="571239" y="4355735"/>
            <a:ext cx="3472043" cy="120032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Overlay of the seasonal plots showcase that there is a minor upward trend in overall temperatures year-over-year.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4DD755-6382-394C-8007-72FFBA78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2C10E-F0F6-CD40-84DA-080093174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4" y="1715383"/>
            <a:ext cx="3844239" cy="21474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7F1C66-DBEC-5240-A23F-65B8B62B10EC}"/>
              </a:ext>
            </a:extLst>
          </p:cNvPr>
          <p:cNvSpPr txBox="1"/>
          <p:nvPr/>
        </p:nvSpPr>
        <p:spPr>
          <a:xfrm>
            <a:off x="4847437" y="3873990"/>
            <a:ext cx="2481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3: Year-over-year lag 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5F809D-73FC-EA47-AC09-5E84CC4EF5C7}"/>
              </a:ext>
            </a:extLst>
          </p:cNvPr>
          <p:cNvSpPr txBox="1"/>
          <p:nvPr/>
        </p:nvSpPr>
        <p:spPr>
          <a:xfrm>
            <a:off x="4527451" y="4355735"/>
            <a:ext cx="7291844" cy="120032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Linearity of the lag plots and oscillating nature of autocorrelation plot further emphasizes seasonality of mean temperatures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69E2C9-21DD-DE4A-AC25-274996B38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12" y="1715382"/>
            <a:ext cx="2038506" cy="2147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1C447-87F9-E24B-A269-EB3622FF7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627" y="1612241"/>
            <a:ext cx="3685668" cy="22467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3828E6-3348-BE4E-8C92-4893205DD76F}"/>
              </a:ext>
            </a:extLst>
          </p:cNvPr>
          <p:cNvSpPr txBox="1"/>
          <p:nvPr/>
        </p:nvSpPr>
        <p:spPr>
          <a:xfrm>
            <a:off x="8735801" y="3873990"/>
            <a:ext cx="2549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4: Year-over-year ACF plot</a:t>
            </a:r>
          </a:p>
        </p:txBody>
      </p:sp>
    </p:spTree>
    <p:extLst>
      <p:ext uri="{BB962C8B-B14F-4D97-AF65-F5344CB8AC3E}">
        <p14:creationId xmlns:p14="http://schemas.microsoft.com/office/powerpoint/2010/main" val="2551618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0383-92ED-4145-852F-E602A6ACE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Trebuchet MS" panose="020B0703020202090204" pitchFamily="34" charset="0"/>
              </a:rPr>
              <a:t>EDA of Quantitative Variables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6D98FB-EA9F-0F4F-B01F-FE9314FE3413}"/>
              </a:ext>
            </a:extLst>
          </p:cNvPr>
          <p:cNvSpPr txBox="1"/>
          <p:nvPr/>
        </p:nvSpPr>
        <p:spPr>
          <a:xfrm>
            <a:off x="838200" y="5860519"/>
            <a:ext cx="3946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Figure 5: Correlation Matrix of Quantitative 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E72146-1363-4544-BB44-C7EAD0E9E3FA}"/>
              </a:ext>
            </a:extLst>
          </p:cNvPr>
          <p:cNvSpPr txBox="1"/>
          <p:nvPr/>
        </p:nvSpPr>
        <p:spPr>
          <a:xfrm>
            <a:off x="8610600" y="3117866"/>
            <a:ext cx="3034599" cy="147732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Humidity and mean temperature appears to have a moderately strong relationship, motivating the OLS forecasting exercise later</a:t>
            </a:r>
          </a:p>
        </p:txBody>
      </p:sp>
      <p:pic>
        <p:nvPicPr>
          <p:cNvPr id="16" name="Graphic 15" descr="Comment Important with solid fill">
            <a:extLst>
              <a:ext uri="{FF2B5EF4-FFF2-40B4-BE49-F238E27FC236}">
                <a16:creationId xmlns:a16="http://schemas.microsoft.com/office/drawing/2014/main" id="{BAA69483-F0B7-CD4F-8D34-93340D919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5378" y="2203466"/>
            <a:ext cx="914400" cy="914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4DD755-6382-394C-8007-72FFBA78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FBDE7-4293-8846-A307-AFF715129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01" y="1620183"/>
            <a:ext cx="6614996" cy="408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9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6BAAF9-0B8B-6D43-9EDE-8716FD907B6B}"/>
              </a:ext>
            </a:extLst>
          </p:cNvPr>
          <p:cNvSpPr/>
          <p:nvPr/>
        </p:nvSpPr>
        <p:spPr>
          <a:xfrm>
            <a:off x="0" y="2590800"/>
            <a:ext cx="12192000" cy="1998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C8D06-5000-1A44-B613-6D14A2F2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753" y="3036277"/>
            <a:ext cx="2543847" cy="725334"/>
          </a:xfr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Exploratory </a:t>
            </a:r>
            <a:b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703020202090204" pitchFamily="34" charset="0"/>
              </a:rPr>
              <a:t>Data Analysis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A04FA9-1C8D-DA4B-A7BA-578D72270E93}"/>
              </a:ext>
            </a:extLst>
          </p:cNvPr>
          <p:cNvSpPr txBox="1">
            <a:spLocks/>
          </p:cNvSpPr>
          <p:nvPr/>
        </p:nvSpPr>
        <p:spPr>
          <a:xfrm>
            <a:off x="7865697" y="3096388"/>
            <a:ext cx="2368550" cy="665223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rebuchet MS" panose="020B0703020202090204" pitchFamily="34" charset="0"/>
              </a:rPr>
              <a:t>Benchmark Forecasts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48B50D4C-C398-8C4D-93A2-5CEEBB16DE2A}"/>
              </a:ext>
            </a:extLst>
          </p:cNvPr>
          <p:cNvSpPr/>
          <p:nvPr/>
        </p:nvSpPr>
        <p:spPr>
          <a:xfrm>
            <a:off x="5766347" y="4730140"/>
            <a:ext cx="659306" cy="580414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A5712D-1499-C649-AFC7-7D28C193330D}"/>
              </a:ext>
            </a:extLst>
          </p:cNvPr>
          <p:cNvSpPr txBox="1">
            <a:spLocks/>
          </p:cNvSpPr>
          <p:nvPr/>
        </p:nvSpPr>
        <p:spPr>
          <a:xfrm>
            <a:off x="10403713" y="3197468"/>
            <a:ext cx="1618821" cy="4630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rebuchet MS" panose="020B0703020202090204" pitchFamily="34" charset="0"/>
              </a:rPr>
              <a:t>Exponential Smoothing</a:t>
            </a:r>
            <a:endParaRPr lang="en-US" sz="1400" dirty="0">
              <a:solidFill>
                <a:schemeClr val="bg1">
                  <a:lumMod val="65000"/>
                </a:schemeClr>
              </a:solidFill>
              <a:effectLst/>
              <a:latin typeface="Trebuchet MS" panose="020B0703020202090204" pitchFamily="34" charset="0"/>
            </a:endParaRPr>
          </a:p>
        </p:txBody>
      </p:sp>
      <p:pic>
        <p:nvPicPr>
          <p:cNvPr id="8194" name="Picture 2" descr="CSS Gradient Background Code Snippet - OnAirCode">
            <a:extLst>
              <a:ext uri="{FF2B5EF4-FFF2-40B4-BE49-F238E27FC236}">
                <a16:creationId xmlns:a16="http://schemas.microsoft.com/office/drawing/2014/main" id="{A3FCA5C4-013E-BA44-BC24-D5D0AD565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7656" cy="258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4659EC6-DDEC-A549-A6F2-F9B4F9DF8FA2}"/>
              </a:ext>
            </a:extLst>
          </p:cNvPr>
          <p:cNvSpPr txBox="1">
            <a:spLocks/>
          </p:cNvSpPr>
          <p:nvPr/>
        </p:nvSpPr>
        <p:spPr>
          <a:xfrm>
            <a:off x="4501600" y="2872153"/>
            <a:ext cx="3188799" cy="94956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Trebuchet MS" panose="020B0703020202090204" pitchFamily="34" charset="0"/>
              </a:rPr>
              <a:t>Data </a:t>
            </a:r>
          </a:p>
          <a:p>
            <a:pPr algn="ctr"/>
            <a:r>
              <a:rPr lang="en-US" sz="2800" dirty="0">
                <a:latin typeface="Trebuchet MS" panose="020B0703020202090204" pitchFamily="34" charset="0"/>
              </a:rPr>
              <a:t>Wrangling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A1266-3575-1741-AD3E-B9A2C6BA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2C78-9807-E342-912C-38D10378D2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25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9538</TotalTime>
  <Words>843</Words>
  <Application>Microsoft Macintosh PowerPoint</Application>
  <PresentationFormat>Widescreen</PresentationFormat>
  <Paragraphs>183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Garamond</vt:lpstr>
      <vt:lpstr>Trebuchet MS</vt:lpstr>
      <vt:lpstr>Office Theme</vt:lpstr>
      <vt:lpstr>Climate Forecasting</vt:lpstr>
      <vt:lpstr>Motivation</vt:lpstr>
      <vt:lpstr>Exploratory  Data Analysis</vt:lpstr>
      <vt:lpstr>Summary Statistics</vt:lpstr>
      <vt:lpstr>Data Dictionary</vt:lpstr>
      <vt:lpstr>Visualizing Mean Temperature</vt:lpstr>
      <vt:lpstr>Visualizing Seasonality</vt:lpstr>
      <vt:lpstr>EDA of Quantitative Variables</vt:lpstr>
      <vt:lpstr>Exploratory  Data Analysis</vt:lpstr>
      <vt:lpstr>Dataset Wrangling</vt:lpstr>
      <vt:lpstr>Data Wrangling</vt:lpstr>
      <vt:lpstr>Mean Forecast Forecast equals average of all historical observations</vt:lpstr>
      <vt:lpstr>Naive Forecast Forecast equals last recorded observation</vt:lpstr>
      <vt:lpstr>Seasonal Naive Forecast Forecast equals last recorded observation in the same season</vt:lpstr>
      <vt:lpstr>Overlay of Benchmark Forecasts </vt:lpstr>
      <vt:lpstr>Benchmark Forecasts</vt:lpstr>
      <vt:lpstr>Simple Exponential Smoothing Simple down-weighting of observations from long ago</vt:lpstr>
      <vt:lpstr>Holt and Dampened Holt Smoothing Simple down-weighting of observations from long ago</vt:lpstr>
      <vt:lpstr>Exponential Smoothing</vt:lpstr>
      <vt:lpstr>ARIMA Forecasting Leveraging auto-regression</vt:lpstr>
      <vt:lpstr>ARIMA Forecasting</vt:lpstr>
      <vt:lpstr>Conclusions</vt:lpstr>
      <vt:lpstr>ARIMA Forecasting</vt:lpstr>
      <vt:lpstr>Limitations and Next Steps</vt:lpstr>
      <vt:lpstr>Limitations and Next Steps</vt:lpstr>
      <vt:lpstr>Decomposition</vt:lpstr>
      <vt:lpstr>Linear Regression Forecasting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Makes a Good Burrito?</dc:title>
  <dc:creator>Austin Jia</dc:creator>
  <cp:lastModifiedBy>Austin Jia</cp:lastModifiedBy>
  <cp:revision>10</cp:revision>
  <dcterms:created xsi:type="dcterms:W3CDTF">2022-03-01T22:40:51Z</dcterms:created>
  <dcterms:modified xsi:type="dcterms:W3CDTF">2022-03-21T03:09:14Z</dcterms:modified>
</cp:coreProperties>
</file>